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8" r:id="rId8"/>
    <p:sldId id="262" r:id="rId9"/>
    <p:sldId id="263" r:id="rId10"/>
    <p:sldId id="264"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3" autoAdjust="0"/>
    <p:restoredTop sz="94660"/>
  </p:normalViewPr>
  <p:slideViewPr>
    <p:cSldViewPr snapToGrid="0">
      <p:cViewPr varScale="1">
        <p:scale>
          <a:sx n="114" d="100"/>
          <a:sy n="114" d="100"/>
        </p:scale>
        <p:origin x="36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676577-66EC-4FBB-BB0E-70812FC8B514}" type="datetimeFigureOut">
              <a:rPr lang="en-GB" smtClean="0"/>
              <a:t>01/09/2016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255346" y="2750337"/>
            <a:ext cx="1171888" cy="1356442"/>
          </a:xfrm>
        </p:spPr>
        <p:txBody>
          <a:bodyPr/>
          <a:lstStyle/>
          <a:p>
            <a:fld id="{B28CC73E-89EB-4951-B272-68B98978C1A0}" type="slidenum">
              <a:rPr lang="en-GB" smtClean="0"/>
              <a:t>‹#›</a:t>
            </a:fld>
            <a:endParaRPr lang="en-GB"/>
          </a:p>
        </p:txBody>
      </p:sp>
    </p:spTree>
    <p:extLst>
      <p:ext uri="{BB962C8B-B14F-4D97-AF65-F5344CB8AC3E}">
        <p14:creationId xmlns:p14="http://schemas.microsoft.com/office/powerpoint/2010/main" val="83271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676577-66EC-4FBB-BB0E-70812FC8B514}" type="datetimeFigureOut">
              <a:rPr lang="en-GB" smtClean="0"/>
              <a:t>01/09/2016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11309"/>
            <a:ext cx="1154151" cy="1090789"/>
          </a:xfrm>
        </p:spPr>
        <p:txBody>
          <a:bodyPr/>
          <a:lstStyle/>
          <a:p>
            <a:fld id="{B28CC73E-89EB-4951-B272-68B98978C1A0}" type="slidenum">
              <a:rPr lang="en-GB" smtClean="0"/>
              <a:t>‹#›</a:t>
            </a:fld>
            <a:endParaRPr lang="en-GB"/>
          </a:p>
        </p:txBody>
      </p:sp>
    </p:spTree>
    <p:extLst>
      <p:ext uri="{BB962C8B-B14F-4D97-AF65-F5344CB8AC3E}">
        <p14:creationId xmlns:p14="http://schemas.microsoft.com/office/powerpoint/2010/main" val="2411000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676577-66EC-4FBB-BB0E-70812FC8B514}" type="datetimeFigureOut">
              <a:rPr lang="en-GB" smtClean="0"/>
              <a:t>01/09/2016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11615"/>
            <a:ext cx="1154151" cy="1090789"/>
          </a:xfrm>
        </p:spPr>
        <p:txBody>
          <a:bodyPr/>
          <a:lstStyle/>
          <a:p>
            <a:fld id="{B28CC73E-89EB-4951-B272-68B98978C1A0}" type="slidenum">
              <a:rPr lang="en-GB" smtClean="0"/>
              <a:t>‹#›</a:t>
            </a:fld>
            <a:endParaRPr lang="en-GB"/>
          </a:p>
        </p:txBody>
      </p:sp>
    </p:spTree>
    <p:extLst>
      <p:ext uri="{BB962C8B-B14F-4D97-AF65-F5344CB8AC3E}">
        <p14:creationId xmlns:p14="http://schemas.microsoft.com/office/powerpoint/2010/main" val="40155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676577-66EC-4FBB-BB0E-70812FC8B514}" type="datetimeFigureOut">
              <a:rPr lang="en-GB" smtClean="0"/>
              <a:t>01/09/2016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09925"/>
            <a:ext cx="1154151" cy="1090789"/>
          </a:xfrm>
        </p:spPr>
        <p:txBody>
          <a:bodyPr/>
          <a:lstStyle/>
          <a:p>
            <a:fld id="{B28CC73E-89EB-4951-B272-68B98978C1A0}" type="slidenum">
              <a:rPr lang="en-GB" smtClean="0"/>
              <a:t>‹#›</a:t>
            </a:fld>
            <a:endParaRPr lang="en-GB"/>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153502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676577-66EC-4FBB-BB0E-70812FC8B514}" type="datetimeFigureOut">
              <a:rPr lang="en-GB" smtClean="0"/>
              <a:t>01/09/2016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09925"/>
            <a:ext cx="1154151" cy="1090789"/>
          </a:xfrm>
        </p:spPr>
        <p:txBody>
          <a:bodyPr/>
          <a:lstStyle/>
          <a:p>
            <a:fld id="{B28CC73E-89EB-4951-B272-68B98978C1A0}" type="slidenum">
              <a:rPr lang="en-GB" smtClean="0"/>
              <a:t>‹#›</a:t>
            </a:fld>
            <a:endParaRPr lang="en-GB"/>
          </a:p>
        </p:txBody>
      </p:sp>
    </p:spTree>
    <p:extLst>
      <p:ext uri="{BB962C8B-B14F-4D97-AF65-F5344CB8AC3E}">
        <p14:creationId xmlns:p14="http://schemas.microsoft.com/office/powerpoint/2010/main" val="212575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5676577-66EC-4FBB-BB0E-70812FC8B514}" type="datetimeFigureOut">
              <a:rPr lang="en-GB" smtClean="0"/>
              <a:t>01/09/2016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8CC73E-89EB-4951-B272-68B98978C1A0}" type="slidenum">
              <a:rPr lang="en-GB" smtClean="0"/>
              <a:t>‹#›</a:t>
            </a:fld>
            <a:endParaRPr lang="en-GB"/>
          </a:p>
        </p:txBody>
      </p:sp>
    </p:spTree>
    <p:extLst>
      <p:ext uri="{BB962C8B-B14F-4D97-AF65-F5344CB8AC3E}">
        <p14:creationId xmlns:p14="http://schemas.microsoft.com/office/powerpoint/2010/main" val="1781458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5676577-66EC-4FBB-BB0E-70812FC8B514}" type="datetimeFigureOut">
              <a:rPr lang="en-GB" smtClean="0"/>
              <a:t>01/09/2016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8CC73E-89EB-4951-B272-68B98978C1A0}" type="slidenum">
              <a:rPr lang="en-GB" smtClean="0"/>
              <a:t>‹#›</a:t>
            </a:fld>
            <a:endParaRPr lang="en-GB"/>
          </a:p>
        </p:txBody>
      </p:sp>
    </p:spTree>
    <p:extLst>
      <p:ext uri="{BB962C8B-B14F-4D97-AF65-F5344CB8AC3E}">
        <p14:creationId xmlns:p14="http://schemas.microsoft.com/office/powerpoint/2010/main" val="1756224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676577-66EC-4FBB-BB0E-70812FC8B514}" type="datetimeFigureOut">
              <a:rPr lang="en-GB" smtClean="0"/>
              <a:t>01/09/2016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8CC73E-89EB-4951-B272-68B98978C1A0}" type="slidenum">
              <a:rPr lang="en-GB" smtClean="0"/>
              <a:t>‹#›</a:t>
            </a:fld>
            <a:endParaRPr lang="en-GB"/>
          </a:p>
        </p:txBody>
      </p:sp>
    </p:spTree>
    <p:extLst>
      <p:ext uri="{BB962C8B-B14F-4D97-AF65-F5344CB8AC3E}">
        <p14:creationId xmlns:p14="http://schemas.microsoft.com/office/powerpoint/2010/main" val="3117091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45676577-66EC-4FBB-BB0E-70812FC8B514}" type="datetimeFigureOut">
              <a:rPr lang="en-GB" smtClean="0"/>
              <a:t>01/09/2016</a:t>
            </a:fld>
            <a:endParaRPr lang="en-GB"/>
          </a:p>
        </p:txBody>
      </p:sp>
      <p:sp>
        <p:nvSpPr>
          <p:cNvPr id="5" name="Footer Placeholder 4"/>
          <p:cNvSpPr>
            <a:spLocks noGrp="1"/>
          </p:cNvSpPr>
          <p:nvPr>
            <p:ph type="ftr" sz="quarter" idx="11"/>
          </p:nvPr>
        </p:nvSpPr>
        <p:spPr>
          <a:xfrm>
            <a:off x="680321" y="5936188"/>
            <a:ext cx="6126805" cy="365125"/>
          </a:xfrm>
        </p:spPr>
        <p:txBody>
          <a:bodyPr/>
          <a:lstStyle/>
          <a:p>
            <a:endParaRPr lang="en-GB"/>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B28CC73E-89EB-4951-B272-68B98978C1A0}" type="slidenum">
              <a:rPr lang="en-GB" smtClean="0"/>
              <a:t>‹#›</a:t>
            </a:fld>
            <a:endParaRPr lang="en-GB"/>
          </a:p>
        </p:txBody>
      </p:sp>
    </p:spTree>
    <p:extLst>
      <p:ext uri="{BB962C8B-B14F-4D97-AF65-F5344CB8AC3E}">
        <p14:creationId xmlns:p14="http://schemas.microsoft.com/office/powerpoint/2010/main" val="2761420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676577-66EC-4FBB-BB0E-70812FC8B514}" type="datetimeFigureOut">
              <a:rPr lang="en-GB" smtClean="0"/>
              <a:t>01/09/2016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8CC73E-89EB-4951-B272-68B98978C1A0}" type="slidenum">
              <a:rPr lang="en-GB" smtClean="0"/>
              <a:t>‹#›</a:t>
            </a:fld>
            <a:endParaRPr lang="en-GB"/>
          </a:p>
        </p:txBody>
      </p:sp>
    </p:spTree>
    <p:extLst>
      <p:ext uri="{BB962C8B-B14F-4D97-AF65-F5344CB8AC3E}">
        <p14:creationId xmlns:p14="http://schemas.microsoft.com/office/powerpoint/2010/main" val="1142766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676577-66EC-4FBB-BB0E-70812FC8B514}" type="datetimeFigureOut">
              <a:rPr lang="en-GB" smtClean="0"/>
              <a:t>01/09/2016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729455" y="2869895"/>
            <a:ext cx="1154151" cy="1090789"/>
          </a:xfrm>
        </p:spPr>
        <p:txBody>
          <a:bodyPr/>
          <a:lstStyle/>
          <a:p>
            <a:fld id="{B28CC73E-89EB-4951-B272-68B98978C1A0}" type="slidenum">
              <a:rPr lang="en-GB" smtClean="0"/>
              <a:t>‹#›</a:t>
            </a:fld>
            <a:endParaRPr lang="en-GB"/>
          </a:p>
        </p:txBody>
      </p:sp>
    </p:spTree>
    <p:extLst>
      <p:ext uri="{BB962C8B-B14F-4D97-AF65-F5344CB8AC3E}">
        <p14:creationId xmlns:p14="http://schemas.microsoft.com/office/powerpoint/2010/main" val="3366621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676577-66EC-4FBB-BB0E-70812FC8B514}" type="datetimeFigureOut">
              <a:rPr lang="en-GB" smtClean="0"/>
              <a:t>01/09/2016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8CC73E-89EB-4951-B272-68B98978C1A0}" type="slidenum">
              <a:rPr lang="en-GB" smtClean="0"/>
              <a:t>‹#›</a:t>
            </a:fld>
            <a:endParaRPr lang="en-GB"/>
          </a:p>
        </p:txBody>
      </p:sp>
    </p:spTree>
    <p:extLst>
      <p:ext uri="{BB962C8B-B14F-4D97-AF65-F5344CB8AC3E}">
        <p14:creationId xmlns:p14="http://schemas.microsoft.com/office/powerpoint/2010/main" val="1434806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676577-66EC-4FBB-BB0E-70812FC8B514}" type="datetimeFigureOut">
              <a:rPr lang="en-GB" smtClean="0"/>
              <a:t>01/09/2016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8CC73E-89EB-4951-B272-68B98978C1A0}" type="slidenum">
              <a:rPr lang="en-GB" smtClean="0"/>
              <a:t>‹#›</a:t>
            </a:fld>
            <a:endParaRPr lang="en-GB"/>
          </a:p>
        </p:txBody>
      </p:sp>
    </p:spTree>
    <p:extLst>
      <p:ext uri="{BB962C8B-B14F-4D97-AF65-F5344CB8AC3E}">
        <p14:creationId xmlns:p14="http://schemas.microsoft.com/office/powerpoint/2010/main" val="3566607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676577-66EC-4FBB-BB0E-70812FC8B514}" type="datetimeFigureOut">
              <a:rPr lang="en-GB" smtClean="0"/>
              <a:t>01/09/2016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8CC73E-89EB-4951-B272-68B98978C1A0}" type="slidenum">
              <a:rPr lang="en-GB" smtClean="0"/>
              <a:t>‹#›</a:t>
            </a:fld>
            <a:endParaRPr lang="en-GB"/>
          </a:p>
        </p:txBody>
      </p:sp>
    </p:spTree>
    <p:extLst>
      <p:ext uri="{BB962C8B-B14F-4D97-AF65-F5344CB8AC3E}">
        <p14:creationId xmlns:p14="http://schemas.microsoft.com/office/powerpoint/2010/main" val="285828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5676577-66EC-4FBB-BB0E-70812FC8B514}" type="datetimeFigureOut">
              <a:rPr lang="en-GB" smtClean="0"/>
              <a:t>01/09/2016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8CC73E-89EB-4951-B272-68B98978C1A0}" type="slidenum">
              <a:rPr lang="en-GB" smtClean="0"/>
              <a:t>‹#›</a:t>
            </a:fld>
            <a:endParaRPr lang="en-GB"/>
          </a:p>
        </p:txBody>
      </p:sp>
    </p:spTree>
    <p:extLst>
      <p:ext uri="{BB962C8B-B14F-4D97-AF65-F5344CB8AC3E}">
        <p14:creationId xmlns:p14="http://schemas.microsoft.com/office/powerpoint/2010/main" val="132330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676577-66EC-4FBB-BB0E-70812FC8B514}" type="datetimeFigureOut">
              <a:rPr lang="en-GB" smtClean="0"/>
              <a:t>01/09/2016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8CC73E-89EB-4951-B272-68B98978C1A0}" type="slidenum">
              <a:rPr lang="en-GB" smtClean="0"/>
              <a:t>‹#›</a:t>
            </a:fld>
            <a:endParaRPr lang="en-GB"/>
          </a:p>
        </p:txBody>
      </p:sp>
    </p:spTree>
    <p:extLst>
      <p:ext uri="{BB962C8B-B14F-4D97-AF65-F5344CB8AC3E}">
        <p14:creationId xmlns:p14="http://schemas.microsoft.com/office/powerpoint/2010/main" val="2673367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676577-66EC-4FBB-BB0E-70812FC8B514}" type="datetimeFigureOut">
              <a:rPr lang="en-GB" smtClean="0"/>
              <a:t>01/09/2016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8CC73E-89EB-4951-B272-68B98978C1A0}" type="slidenum">
              <a:rPr lang="en-GB" smtClean="0"/>
              <a:t>‹#›</a:t>
            </a:fld>
            <a:endParaRPr lang="en-GB"/>
          </a:p>
        </p:txBody>
      </p:sp>
    </p:spTree>
    <p:extLst>
      <p:ext uri="{BB962C8B-B14F-4D97-AF65-F5344CB8AC3E}">
        <p14:creationId xmlns:p14="http://schemas.microsoft.com/office/powerpoint/2010/main" val="2534307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6000"/>
                <a:shade val="100000"/>
                <a:hueMod val="270000"/>
                <a:satMod val="200000"/>
                <a:lumMod val="128000"/>
              </a:schemeClr>
            </a:gs>
            <a:gs pos="0">
              <a:schemeClr val="bg2">
                <a:shade val="100000"/>
                <a:hueMod val="100000"/>
                <a:satMod val="110000"/>
                <a:lumMod val="130000"/>
              </a:schemeClr>
            </a:gs>
            <a:gs pos="47000">
              <a:schemeClr val="bg2">
                <a:shade val="78000"/>
                <a:hueMod val="44000"/>
                <a:satMod val="200000"/>
                <a:lumMod val="69000"/>
              </a:schemeClr>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676577-66EC-4FBB-BB0E-70812FC8B514}" type="datetimeFigureOut">
              <a:rPr lang="en-GB" smtClean="0"/>
              <a:t>01/09/2016</a:t>
            </a:fld>
            <a:endParaRPr lang="en-GB"/>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B28CC73E-89EB-4951-B272-68B98978C1A0}" type="slidenum">
              <a:rPr lang="en-GB" smtClean="0"/>
              <a:t>‹#›</a:t>
            </a:fld>
            <a:endParaRPr lang="en-GB"/>
          </a:p>
        </p:txBody>
      </p:sp>
    </p:spTree>
    <p:extLst>
      <p:ext uri="{BB962C8B-B14F-4D97-AF65-F5344CB8AC3E}">
        <p14:creationId xmlns:p14="http://schemas.microsoft.com/office/powerpoint/2010/main" val="232907270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www.thenewcroft.co.uk/facilities/catering/"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gn="ctr"/>
            <a:r>
              <a:rPr lang="en-GB" dirty="0"/>
              <a:t>The New Croft Facility</a:t>
            </a:r>
          </a:p>
        </p:txBody>
      </p:sp>
      <p:sp>
        <p:nvSpPr>
          <p:cNvPr id="3" name="Subtitle 2"/>
          <p:cNvSpPr>
            <a:spLocks noGrp="1"/>
          </p:cNvSpPr>
          <p:nvPr>
            <p:ph type="subTitle" idx="1"/>
          </p:nvPr>
        </p:nvSpPr>
        <p:spPr>
          <a:xfrm>
            <a:off x="680322" y="4412700"/>
            <a:ext cx="8144134" cy="1117687"/>
          </a:xfrm>
        </p:spPr>
        <p:txBody>
          <a:bodyPr>
            <a:normAutofit lnSpcReduction="10000"/>
          </a:bodyPr>
          <a:lstStyle/>
          <a:p>
            <a:r>
              <a:rPr lang="en-GB" dirty="0"/>
              <a:t>Run by Haverhill Community Sports Association Ltd</a:t>
            </a:r>
          </a:p>
          <a:p>
            <a:endParaRPr lang="en-GB" dirty="0"/>
          </a:p>
          <a:p>
            <a:r>
              <a:rPr lang="en-GB" dirty="0"/>
              <a:t>More than just a Football Club……</a:t>
            </a:r>
          </a:p>
        </p:txBody>
      </p:sp>
    </p:spTree>
    <p:extLst>
      <p:ext uri="{BB962C8B-B14F-4D97-AF65-F5344CB8AC3E}">
        <p14:creationId xmlns:p14="http://schemas.microsoft.com/office/powerpoint/2010/main" val="889715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Catering from The New Croft Kitchen</a:t>
            </a:r>
          </a:p>
        </p:txBody>
      </p:sp>
      <p:sp>
        <p:nvSpPr>
          <p:cNvPr id="3" name="TextBox 2"/>
          <p:cNvSpPr txBox="1"/>
          <p:nvPr/>
        </p:nvSpPr>
        <p:spPr>
          <a:xfrm>
            <a:off x="802433" y="2202024"/>
            <a:ext cx="8612155" cy="4247317"/>
          </a:xfrm>
          <a:prstGeom prst="rect">
            <a:avLst/>
          </a:prstGeom>
          <a:noFill/>
        </p:spPr>
        <p:txBody>
          <a:bodyPr wrap="square" rtlCol="0">
            <a:spAutoFit/>
          </a:bodyPr>
          <a:lstStyle/>
          <a:p>
            <a:r>
              <a:rPr lang="en-GB" dirty="0"/>
              <a:t>The New Croft Kitchen produces quality food using locally sourced products wherever possible. We use natural, fresh ingredients and use our extensive culinary expertise to produce consistently great tasting platters of food for any occasion.</a:t>
            </a:r>
            <a:br>
              <a:rPr lang="en-GB" dirty="0"/>
            </a:br>
            <a:br>
              <a:rPr lang="en-GB" dirty="0"/>
            </a:br>
            <a:r>
              <a:rPr lang="en-GB" dirty="0"/>
              <a:t>We cater for parties or events of virtually any size and will deliver to your property within 24 hours of receiving your order.</a:t>
            </a:r>
            <a:br>
              <a:rPr lang="en-GB" dirty="0"/>
            </a:br>
            <a:br>
              <a:rPr lang="en-GB" dirty="0"/>
            </a:br>
            <a:r>
              <a:rPr lang="en-GB" dirty="0"/>
              <a:t>We're based in rural Suffolk and there's no delivery charge for orders taken within a 10 mile radius of the kitchen, and only a nominal charge to cover the cost of getting to you if you're a little further afield.</a:t>
            </a:r>
            <a:br>
              <a:rPr lang="en-GB" dirty="0"/>
            </a:br>
            <a:br>
              <a:rPr lang="en-GB" dirty="0"/>
            </a:br>
            <a:r>
              <a:rPr lang="en-GB" dirty="0"/>
              <a:t>We have a 5-star food hygiene rating, use local suppliers and ingredients wherever possible and can cater for business meetings, picnic lunches, family celebrations or any event you can think of.</a:t>
            </a:r>
          </a:p>
        </p:txBody>
      </p:sp>
    </p:spTree>
    <p:extLst>
      <p:ext uri="{BB962C8B-B14F-4D97-AF65-F5344CB8AC3E}">
        <p14:creationId xmlns:p14="http://schemas.microsoft.com/office/powerpoint/2010/main" val="3080566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Full Catering Details and Menus</a:t>
            </a:r>
          </a:p>
        </p:txBody>
      </p:sp>
      <p:sp>
        <p:nvSpPr>
          <p:cNvPr id="3" name="TextBox 2"/>
          <p:cNvSpPr txBox="1"/>
          <p:nvPr/>
        </p:nvSpPr>
        <p:spPr>
          <a:xfrm>
            <a:off x="680321" y="2444620"/>
            <a:ext cx="9191467" cy="923330"/>
          </a:xfrm>
          <a:prstGeom prst="rect">
            <a:avLst/>
          </a:prstGeom>
          <a:noFill/>
        </p:spPr>
        <p:txBody>
          <a:bodyPr wrap="square" rtlCol="0">
            <a:spAutoFit/>
          </a:bodyPr>
          <a:lstStyle/>
          <a:p>
            <a:r>
              <a:rPr lang="en-GB" dirty="0"/>
              <a:t>For full details and menu options click on this link:</a:t>
            </a:r>
          </a:p>
          <a:p>
            <a:endParaRPr lang="en-GB" dirty="0"/>
          </a:p>
          <a:p>
            <a:r>
              <a:rPr lang="en-GB" dirty="0">
                <a:hlinkClick r:id="rId2"/>
              </a:rPr>
              <a:t>The New Croft Kitchen Menus</a:t>
            </a:r>
            <a:endParaRPr lang="en-GB" dirty="0"/>
          </a:p>
        </p:txBody>
      </p:sp>
    </p:spTree>
    <p:extLst>
      <p:ext uri="{BB962C8B-B14F-4D97-AF65-F5344CB8AC3E}">
        <p14:creationId xmlns:p14="http://schemas.microsoft.com/office/powerpoint/2010/main" val="1748499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Contact Details</a:t>
            </a:r>
          </a:p>
        </p:txBody>
      </p:sp>
      <p:sp>
        <p:nvSpPr>
          <p:cNvPr id="3" name="TextBox 2"/>
          <p:cNvSpPr txBox="1"/>
          <p:nvPr/>
        </p:nvSpPr>
        <p:spPr>
          <a:xfrm>
            <a:off x="680321" y="2286000"/>
            <a:ext cx="5300601" cy="4247317"/>
          </a:xfrm>
          <a:prstGeom prst="rect">
            <a:avLst/>
          </a:prstGeom>
          <a:noFill/>
        </p:spPr>
        <p:txBody>
          <a:bodyPr wrap="square" rtlCol="0">
            <a:spAutoFit/>
          </a:bodyPr>
          <a:lstStyle/>
          <a:p>
            <a:r>
              <a:rPr lang="en-GB" dirty="0"/>
              <a:t>To book your event contact Peter Betts</a:t>
            </a:r>
          </a:p>
          <a:p>
            <a:endParaRPr lang="en-GB" dirty="0"/>
          </a:p>
          <a:p>
            <a:r>
              <a:rPr lang="en-GB" dirty="0"/>
              <a:t>Facility: 01440 702137</a:t>
            </a:r>
          </a:p>
          <a:p>
            <a:r>
              <a:rPr lang="en-GB" dirty="0"/>
              <a:t>Peter: 07539 229114</a:t>
            </a:r>
          </a:p>
          <a:p>
            <a:endParaRPr lang="en-GB" dirty="0"/>
          </a:p>
          <a:p>
            <a:r>
              <a:rPr lang="en-GB" dirty="0"/>
              <a:t>For all your catering needs contact Fiona Tokley</a:t>
            </a:r>
          </a:p>
          <a:p>
            <a:r>
              <a:rPr lang="en-GB" dirty="0"/>
              <a:t>Facility: 01440 702137</a:t>
            </a:r>
          </a:p>
          <a:p>
            <a:r>
              <a:rPr lang="en-GB" dirty="0"/>
              <a:t>Fiona: 07951 722034</a:t>
            </a:r>
          </a:p>
          <a:p>
            <a:endParaRPr lang="en-GB" dirty="0"/>
          </a:p>
          <a:p>
            <a:r>
              <a:rPr lang="en-GB" dirty="0"/>
              <a:t>Location:</a:t>
            </a:r>
          </a:p>
          <a:p>
            <a:r>
              <a:rPr lang="en-GB" dirty="0"/>
              <a:t>The New Croft</a:t>
            </a:r>
          </a:p>
          <a:p>
            <a:r>
              <a:rPr lang="en-GB" dirty="0"/>
              <a:t>Chalkstone Way</a:t>
            </a:r>
          </a:p>
          <a:p>
            <a:r>
              <a:rPr lang="en-GB" dirty="0"/>
              <a:t>Haverhill</a:t>
            </a:r>
          </a:p>
          <a:p>
            <a:r>
              <a:rPr lang="en-GB" dirty="0"/>
              <a:t>Suffolk</a:t>
            </a:r>
          </a:p>
          <a:p>
            <a:r>
              <a:rPr lang="en-GB" dirty="0"/>
              <a:t>CB9 0BW</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136432" y="2286000"/>
            <a:ext cx="5358882" cy="3844212"/>
          </a:xfrm>
          <a:prstGeom prst="rect">
            <a:avLst/>
          </a:prstGeom>
        </p:spPr>
      </p:pic>
    </p:spTree>
    <p:extLst>
      <p:ext uri="{BB962C8B-B14F-4D97-AF65-F5344CB8AC3E}">
        <p14:creationId xmlns:p14="http://schemas.microsoft.com/office/powerpoint/2010/main" val="4204340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New Croft Facility is……</a:t>
            </a:r>
          </a:p>
        </p:txBody>
      </p:sp>
      <p:sp>
        <p:nvSpPr>
          <p:cNvPr id="3" name="TextBox 2"/>
          <p:cNvSpPr txBox="1"/>
          <p:nvPr/>
        </p:nvSpPr>
        <p:spPr>
          <a:xfrm>
            <a:off x="1306286" y="2453950"/>
            <a:ext cx="9395926" cy="3539430"/>
          </a:xfrm>
          <a:prstGeom prst="rect">
            <a:avLst/>
          </a:prstGeom>
          <a:noFill/>
        </p:spPr>
        <p:txBody>
          <a:bodyPr wrap="square" rtlCol="0">
            <a:spAutoFit/>
          </a:bodyPr>
          <a:lstStyle/>
          <a:p>
            <a:r>
              <a:rPr lang="en-GB" sz="2800" dirty="0">
                <a:latin typeface="Calibri" panose="020F0502020204030204" pitchFamily="34" charset="0"/>
              </a:rPr>
              <a:t>Whether you are looking for a small quiet room in which to hold your next board meeting or a spacious suite in which to hold a sales conference, The New Croft can accommodate your event. </a:t>
            </a:r>
            <a:br>
              <a:rPr lang="en-GB" sz="2800" dirty="0">
                <a:latin typeface="Calibri" panose="020F0502020204030204" pitchFamily="34" charset="0"/>
              </a:rPr>
            </a:br>
            <a:br>
              <a:rPr lang="en-GB" sz="2800" dirty="0">
                <a:latin typeface="Calibri" panose="020F0502020204030204" pitchFamily="34" charset="0"/>
              </a:rPr>
            </a:br>
            <a:r>
              <a:rPr lang="en-GB" sz="2800" dirty="0">
                <a:latin typeface="Calibri" panose="020F0502020204030204" pitchFamily="34" charset="0"/>
              </a:rPr>
              <a:t>All of our rooms are fully equipped with AV equipment and complimentary wireless internet access so we can create the perfect business experience from start to finish.</a:t>
            </a:r>
          </a:p>
        </p:txBody>
      </p:sp>
    </p:spTree>
    <p:extLst>
      <p:ext uri="{BB962C8B-B14F-4D97-AF65-F5344CB8AC3E}">
        <p14:creationId xmlns:p14="http://schemas.microsoft.com/office/powerpoint/2010/main" val="303148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714" y="681134"/>
            <a:ext cx="6718041" cy="5262979"/>
          </a:xfrm>
          <a:prstGeom prst="rect">
            <a:avLst/>
          </a:prstGeom>
          <a:noFill/>
        </p:spPr>
        <p:txBody>
          <a:bodyPr wrap="square" rtlCol="0">
            <a:spAutoFit/>
          </a:bodyPr>
          <a:lstStyle/>
          <a:p>
            <a:r>
              <a:rPr lang="en-GB" sz="2800" dirty="0">
                <a:latin typeface="Calibri" panose="020F0502020204030204" pitchFamily="34" charset="0"/>
              </a:rPr>
              <a:t>The New Croft is perfect for business:</a:t>
            </a:r>
          </a:p>
          <a:p>
            <a:endParaRPr lang="en-GB" sz="2800" dirty="0">
              <a:latin typeface="Calibri" panose="020F0502020204030204" pitchFamily="34" charset="0"/>
            </a:endParaRPr>
          </a:p>
          <a:p>
            <a:pPr marL="914400" lvl="1" indent="-457200">
              <a:buFont typeface="Arial" panose="020B0604020202020204" pitchFamily="34" charset="0"/>
              <a:buChar char="•"/>
            </a:pPr>
            <a:r>
              <a:rPr lang="en-GB" sz="2800" dirty="0">
                <a:latin typeface="Calibri" panose="020F0502020204030204" pitchFamily="34" charset="0"/>
              </a:rPr>
              <a:t>Conferences</a:t>
            </a:r>
          </a:p>
          <a:p>
            <a:pPr marL="914400" lvl="1" indent="-457200">
              <a:buFont typeface="Arial" panose="020B0604020202020204" pitchFamily="34" charset="0"/>
              <a:buChar char="•"/>
            </a:pPr>
            <a:r>
              <a:rPr lang="en-GB" sz="2800" dirty="0">
                <a:latin typeface="Calibri" panose="020F0502020204030204" pitchFamily="34" charset="0"/>
              </a:rPr>
              <a:t>Meetings</a:t>
            </a:r>
          </a:p>
          <a:p>
            <a:pPr marL="914400" lvl="1" indent="-457200">
              <a:buFont typeface="Arial" panose="020B0604020202020204" pitchFamily="34" charset="0"/>
              <a:buChar char="•"/>
            </a:pPr>
            <a:r>
              <a:rPr lang="en-GB" sz="2800" dirty="0">
                <a:latin typeface="Calibri" panose="020F0502020204030204" pitchFamily="34" charset="0"/>
              </a:rPr>
              <a:t>Training Courses</a:t>
            </a:r>
          </a:p>
          <a:p>
            <a:pPr marL="914400" lvl="1" indent="-457200">
              <a:buFont typeface="Arial" panose="020B0604020202020204" pitchFamily="34" charset="0"/>
              <a:buChar char="•"/>
            </a:pPr>
            <a:r>
              <a:rPr lang="en-GB" sz="2800" dirty="0">
                <a:latin typeface="Calibri" panose="020F0502020204030204" pitchFamily="34" charset="0"/>
              </a:rPr>
              <a:t>Breakfast Seminars</a:t>
            </a:r>
          </a:p>
          <a:p>
            <a:pPr marL="914400" lvl="1" indent="-457200">
              <a:buFont typeface="Arial" panose="020B0604020202020204" pitchFamily="34" charset="0"/>
              <a:buChar char="•"/>
            </a:pPr>
            <a:r>
              <a:rPr lang="en-GB" sz="2800" dirty="0">
                <a:latin typeface="Calibri" panose="020F0502020204030204" pitchFamily="34" charset="0"/>
              </a:rPr>
              <a:t>Business Lunches</a:t>
            </a:r>
          </a:p>
          <a:p>
            <a:pPr marL="914400" lvl="1" indent="-457200">
              <a:buFont typeface="Arial" panose="020B0604020202020204" pitchFamily="34" charset="0"/>
              <a:buChar char="•"/>
            </a:pPr>
            <a:r>
              <a:rPr lang="en-GB" sz="2800" dirty="0">
                <a:latin typeface="Calibri" panose="020F0502020204030204" pitchFamily="34" charset="0"/>
              </a:rPr>
              <a:t>Exhibitions</a:t>
            </a:r>
          </a:p>
          <a:p>
            <a:pPr marL="914400" lvl="1" indent="-457200">
              <a:buFont typeface="Arial" panose="020B0604020202020204" pitchFamily="34" charset="0"/>
              <a:buChar char="•"/>
            </a:pPr>
            <a:r>
              <a:rPr lang="en-GB" sz="2800" dirty="0">
                <a:latin typeface="Calibri" panose="020F0502020204030204" pitchFamily="34" charset="0"/>
              </a:rPr>
              <a:t>Team Building Events</a:t>
            </a:r>
          </a:p>
          <a:p>
            <a:pPr marL="914400" lvl="1" indent="-457200">
              <a:buFont typeface="Arial" panose="020B0604020202020204" pitchFamily="34" charset="0"/>
              <a:buChar char="•"/>
            </a:pPr>
            <a:r>
              <a:rPr lang="en-GB" sz="2800" dirty="0">
                <a:latin typeface="Calibri" panose="020F0502020204030204" pitchFamily="34" charset="0"/>
              </a:rPr>
              <a:t>Awards Evenings</a:t>
            </a:r>
          </a:p>
          <a:p>
            <a:pPr marL="914400" lvl="1" indent="-457200">
              <a:buFont typeface="Arial" panose="020B0604020202020204" pitchFamily="34" charset="0"/>
              <a:buChar char="•"/>
            </a:pPr>
            <a:r>
              <a:rPr lang="en-GB" sz="2800" dirty="0">
                <a:latin typeface="Calibri" panose="020F0502020204030204" pitchFamily="34" charset="0"/>
              </a:rPr>
              <a:t>Staff Parties</a:t>
            </a:r>
          </a:p>
          <a:p>
            <a:pPr marL="914400" lvl="1" indent="-457200">
              <a:buFont typeface="Arial" panose="020B0604020202020204" pitchFamily="34" charset="0"/>
              <a:buChar char="•"/>
            </a:pPr>
            <a:r>
              <a:rPr lang="en-GB" sz="2800" dirty="0">
                <a:latin typeface="Calibri" panose="020F0502020204030204" pitchFamily="34" charset="0"/>
              </a:rPr>
              <a:t>Interviews</a:t>
            </a:r>
          </a:p>
        </p:txBody>
      </p:sp>
    </p:spTree>
    <p:extLst>
      <p:ext uri="{BB962C8B-B14F-4D97-AF65-F5344CB8AC3E}">
        <p14:creationId xmlns:p14="http://schemas.microsoft.com/office/powerpoint/2010/main" val="3842096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714" y="681134"/>
            <a:ext cx="6718041" cy="4401205"/>
          </a:xfrm>
          <a:prstGeom prst="rect">
            <a:avLst/>
          </a:prstGeom>
          <a:noFill/>
        </p:spPr>
        <p:txBody>
          <a:bodyPr wrap="square" rtlCol="0">
            <a:spAutoFit/>
          </a:bodyPr>
          <a:lstStyle/>
          <a:p>
            <a:r>
              <a:rPr lang="en-GB" sz="2800" dirty="0">
                <a:latin typeface="Calibri" panose="020F0502020204030204" pitchFamily="34" charset="0"/>
              </a:rPr>
              <a:t>The New Croft is also perfect for leisure:</a:t>
            </a:r>
          </a:p>
          <a:p>
            <a:endParaRPr lang="en-GB" sz="2800" dirty="0">
              <a:latin typeface="Calibri" panose="020F0502020204030204" pitchFamily="34" charset="0"/>
            </a:endParaRPr>
          </a:p>
          <a:p>
            <a:pPr marL="914400" lvl="1" indent="-457200">
              <a:buFont typeface="Arial" panose="020B0604020202020204" pitchFamily="34" charset="0"/>
              <a:buChar char="•"/>
            </a:pPr>
            <a:r>
              <a:rPr lang="en-GB" sz="2800" dirty="0">
                <a:latin typeface="Calibri" panose="020F0502020204030204" pitchFamily="34" charset="0"/>
              </a:rPr>
              <a:t>Discos</a:t>
            </a:r>
          </a:p>
          <a:p>
            <a:pPr marL="914400" lvl="1" indent="-457200">
              <a:buFont typeface="Arial" panose="020B0604020202020204" pitchFamily="34" charset="0"/>
              <a:buChar char="•"/>
            </a:pPr>
            <a:r>
              <a:rPr lang="en-GB" sz="2800" dirty="0">
                <a:latin typeface="Calibri" panose="020F0502020204030204" pitchFamily="34" charset="0"/>
              </a:rPr>
              <a:t>Children’s Parties</a:t>
            </a:r>
          </a:p>
          <a:p>
            <a:pPr marL="914400" lvl="1" indent="-457200">
              <a:buFont typeface="Arial" panose="020B0604020202020204" pitchFamily="34" charset="0"/>
              <a:buChar char="•"/>
            </a:pPr>
            <a:r>
              <a:rPr lang="en-GB" sz="2800" dirty="0">
                <a:latin typeface="Calibri" panose="020F0502020204030204" pitchFamily="34" charset="0"/>
              </a:rPr>
              <a:t>Sports Parties</a:t>
            </a:r>
          </a:p>
          <a:p>
            <a:pPr marL="914400" lvl="1" indent="-457200">
              <a:buFont typeface="Arial" panose="020B0604020202020204" pitchFamily="34" charset="0"/>
              <a:buChar char="•"/>
            </a:pPr>
            <a:r>
              <a:rPr lang="en-GB" sz="2800" dirty="0">
                <a:latin typeface="Calibri" panose="020F0502020204030204" pitchFamily="34" charset="0"/>
              </a:rPr>
              <a:t>Special Birthday Celebrations</a:t>
            </a:r>
          </a:p>
          <a:p>
            <a:pPr marL="914400" lvl="1" indent="-457200">
              <a:buFont typeface="Arial" panose="020B0604020202020204" pitchFamily="34" charset="0"/>
              <a:buChar char="•"/>
            </a:pPr>
            <a:r>
              <a:rPr lang="en-GB" sz="2800" dirty="0">
                <a:latin typeface="Calibri" panose="020F0502020204030204" pitchFamily="34" charset="0"/>
              </a:rPr>
              <a:t>Weddings</a:t>
            </a:r>
          </a:p>
          <a:p>
            <a:pPr marL="914400" lvl="1" indent="-457200">
              <a:buFont typeface="Arial" panose="020B0604020202020204" pitchFamily="34" charset="0"/>
              <a:buChar char="•"/>
            </a:pPr>
            <a:r>
              <a:rPr lang="en-GB" sz="2800" dirty="0">
                <a:latin typeface="Calibri" panose="020F0502020204030204" pitchFamily="34" charset="0"/>
              </a:rPr>
              <a:t>Group meetings</a:t>
            </a:r>
          </a:p>
          <a:p>
            <a:pPr marL="914400" lvl="1" indent="-457200">
              <a:buFont typeface="Arial" panose="020B0604020202020204" pitchFamily="34" charset="0"/>
              <a:buChar char="•"/>
            </a:pPr>
            <a:r>
              <a:rPr lang="en-GB" sz="2800" dirty="0">
                <a:latin typeface="Calibri" panose="020F0502020204030204" pitchFamily="34" charset="0"/>
              </a:rPr>
              <a:t>Groups AGMs</a:t>
            </a:r>
          </a:p>
          <a:p>
            <a:pPr marL="914400" lvl="1" indent="-457200">
              <a:buFont typeface="Arial" panose="020B0604020202020204" pitchFamily="34" charset="0"/>
              <a:buChar char="•"/>
            </a:pPr>
            <a:r>
              <a:rPr lang="en-GB" sz="2800" dirty="0">
                <a:latin typeface="Calibri" panose="020F0502020204030204" pitchFamily="34" charset="0"/>
              </a:rPr>
              <a:t>Exercise classes</a:t>
            </a:r>
          </a:p>
        </p:txBody>
      </p:sp>
    </p:spTree>
    <p:extLst>
      <p:ext uri="{BB962C8B-B14F-4D97-AF65-F5344CB8AC3E}">
        <p14:creationId xmlns:p14="http://schemas.microsoft.com/office/powerpoint/2010/main" val="2889787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2097" b="3880"/>
          <a:stretch/>
        </p:blipFill>
        <p:spPr>
          <a:xfrm>
            <a:off x="1397134" y="3057853"/>
            <a:ext cx="3197261" cy="2503192"/>
          </a:xfrm>
          <a:prstGeom prst="rect">
            <a:avLst/>
          </a:prstGeom>
        </p:spPr>
      </p:pic>
      <p:pic>
        <p:nvPicPr>
          <p:cNvPr id="3" name="Picture 2"/>
          <p:cNvPicPr>
            <a:picLocks noChangeAspect="1"/>
          </p:cNvPicPr>
          <p:nvPr/>
        </p:nvPicPr>
        <p:blipFill>
          <a:blip r:embed="rId3"/>
          <a:stretch>
            <a:fillRect/>
          </a:stretch>
        </p:blipFill>
        <p:spPr>
          <a:xfrm>
            <a:off x="6128262" y="2826927"/>
            <a:ext cx="3421649" cy="2734118"/>
          </a:xfrm>
          <a:prstGeom prst="rect">
            <a:avLst/>
          </a:prstGeom>
        </p:spPr>
      </p:pic>
      <p:sp>
        <p:nvSpPr>
          <p:cNvPr id="4" name="Title 3"/>
          <p:cNvSpPr>
            <a:spLocks noGrp="1"/>
          </p:cNvSpPr>
          <p:nvPr>
            <p:ph type="title"/>
          </p:nvPr>
        </p:nvSpPr>
        <p:spPr/>
        <p:txBody>
          <a:bodyPr/>
          <a:lstStyle/>
          <a:p>
            <a:r>
              <a:rPr lang="en-GB" dirty="0"/>
              <a:t>The Bar Area</a:t>
            </a:r>
          </a:p>
        </p:txBody>
      </p:sp>
    </p:spTree>
    <p:extLst>
      <p:ext uri="{BB962C8B-B14F-4D97-AF65-F5344CB8AC3E}">
        <p14:creationId xmlns:p14="http://schemas.microsoft.com/office/powerpoint/2010/main" val="3084917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Large Multipurpose Area</a:t>
            </a:r>
          </a:p>
        </p:txBody>
      </p:sp>
      <p:pic>
        <p:nvPicPr>
          <p:cNvPr id="3" name="Picture 2"/>
          <p:cNvPicPr>
            <a:picLocks noChangeAspect="1"/>
          </p:cNvPicPr>
          <p:nvPr/>
        </p:nvPicPr>
        <p:blipFill>
          <a:blip r:embed="rId2"/>
          <a:stretch>
            <a:fillRect/>
          </a:stretch>
        </p:blipFill>
        <p:spPr>
          <a:xfrm>
            <a:off x="680322" y="2630984"/>
            <a:ext cx="4675450" cy="3079109"/>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5762"/>
          <a:stretch/>
        </p:blipFill>
        <p:spPr>
          <a:xfrm>
            <a:off x="5854368" y="2630983"/>
            <a:ext cx="4332354" cy="3079109"/>
          </a:xfrm>
          <a:prstGeom prst="rect">
            <a:avLst/>
          </a:prstGeom>
        </p:spPr>
      </p:pic>
    </p:spTree>
    <p:extLst>
      <p:ext uri="{BB962C8B-B14F-4D97-AF65-F5344CB8AC3E}">
        <p14:creationId xmlns:p14="http://schemas.microsoft.com/office/powerpoint/2010/main" val="1976819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 Areas Open Together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509" y="2487827"/>
            <a:ext cx="4399005" cy="329925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5750" y="2487827"/>
            <a:ext cx="4448432" cy="3336324"/>
          </a:xfrm>
          <a:prstGeom prst="rect">
            <a:avLst/>
          </a:prstGeom>
        </p:spPr>
      </p:pic>
    </p:spTree>
    <p:extLst>
      <p:ext uri="{BB962C8B-B14F-4D97-AF65-F5344CB8AC3E}">
        <p14:creationId xmlns:p14="http://schemas.microsoft.com/office/powerpoint/2010/main" val="3622832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Committee Room</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568"/>
          <a:stretch/>
        </p:blipFill>
        <p:spPr>
          <a:xfrm>
            <a:off x="1977081" y="2161903"/>
            <a:ext cx="5445211" cy="4191529"/>
          </a:xfrm>
          <a:prstGeom prst="rect">
            <a:avLst/>
          </a:prstGeom>
        </p:spPr>
      </p:pic>
    </p:spTree>
    <p:extLst>
      <p:ext uri="{BB962C8B-B14F-4D97-AF65-F5344CB8AC3E}">
        <p14:creationId xmlns:p14="http://schemas.microsoft.com/office/powerpoint/2010/main" val="2086903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Outside Areas</a:t>
            </a:r>
          </a:p>
        </p:txBody>
      </p:sp>
      <p:pic>
        <p:nvPicPr>
          <p:cNvPr id="3" name="Picture 2"/>
          <p:cNvPicPr>
            <a:picLocks noChangeAspect="1"/>
          </p:cNvPicPr>
          <p:nvPr/>
        </p:nvPicPr>
        <p:blipFill>
          <a:blip r:embed="rId2"/>
          <a:stretch>
            <a:fillRect/>
          </a:stretch>
        </p:blipFill>
        <p:spPr>
          <a:xfrm>
            <a:off x="458362" y="2333442"/>
            <a:ext cx="6498001" cy="2583000"/>
          </a:xfrm>
          <a:prstGeom prst="rect">
            <a:avLst/>
          </a:prstGeom>
        </p:spPr>
      </p:pic>
      <p:pic>
        <p:nvPicPr>
          <p:cNvPr id="4" name="Picture 3"/>
          <p:cNvPicPr>
            <a:picLocks noChangeAspect="1"/>
          </p:cNvPicPr>
          <p:nvPr/>
        </p:nvPicPr>
        <p:blipFill rotWithShape="1">
          <a:blip r:embed="rId3"/>
          <a:srcRect r="3773"/>
          <a:stretch/>
        </p:blipFill>
        <p:spPr>
          <a:xfrm>
            <a:off x="7337685" y="2905005"/>
            <a:ext cx="3047286" cy="2682983"/>
          </a:xfrm>
          <a:prstGeom prst="rect">
            <a:avLst/>
          </a:prstGeom>
        </p:spPr>
      </p:pic>
    </p:spTree>
    <p:extLst>
      <p:ext uri="{BB962C8B-B14F-4D97-AF65-F5344CB8AC3E}">
        <p14:creationId xmlns:p14="http://schemas.microsoft.com/office/powerpoint/2010/main" val="407131173"/>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TC104033917[[fn=Berlin]]</Template>
  <TotalTime>49</TotalTime>
  <Words>184</Words>
  <Application>Microsoft Office PowerPoint</Application>
  <PresentationFormat>Widescreen</PresentationFormat>
  <Paragraphs>55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Trebuchet MS</vt:lpstr>
      <vt:lpstr>Berlin</vt:lpstr>
      <vt:lpstr>The New Croft Facility</vt:lpstr>
      <vt:lpstr>The New Croft Facility is……</vt:lpstr>
      <vt:lpstr>PowerPoint Presentation</vt:lpstr>
      <vt:lpstr>PowerPoint Presentation</vt:lpstr>
      <vt:lpstr>The Bar Area</vt:lpstr>
      <vt:lpstr>Large Multipurpose Area</vt:lpstr>
      <vt:lpstr>The Main Areas Open Together</vt:lpstr>
      <vt:lpstr>The Committee Room</vt:lpstr>
      <vt:lpstr>Outside Areas</vt:lpstr>
      <vt:lpstr>Catering from The New Croft Kitchen</vt:lpstr>
      <vt:lpstr>Full Catering Details and Menus</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Croft Facility</dc:title>
  <dc:creator>Jules Ankers</dc:creator>
  <cp:lastModifiedBy>Harry Brown</cp:lastModifiedBy>
  <cp:revision>11</cp:revision>
  <dcterms:created xsi:type="dcterms:W3CDTF">2014-02-05T22:13:04Z</dcterms:created>
  <dcterms:modified xsi:type="dcterms:W3CDTF">2016-09-01T18:45:20Z</dcterms:modified>
</cp:coreProperties>
</file>